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83" r:id="rId11"/>
    <p:sldId id="266" r:id="rId12"/>
    <p:sldId id="282" r:id="rId13"/>
    <p:sldId id="278" r:id="rId14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8CAA"/>
    <a:srgbClr val="2B89A7"/>
    <a:srgbClr val="37889B"/>
    <a:srgbClr val="2F7585"/>
    <a:srgbClr val="0085B4"/>
    <a:srgbClr val="0091C4"/>
    <a:srgbClr val="2299CE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897" autoAdjust="0"/>
  </p:normalViewPr>
  <p:slideViewPr>
    <p:cSldViewPr snapToGrid="0">
      <p:cViewPr varScale="1">
        <p:scale>
          <a:sx n="64" d="100"/>
          <a:sy n="64" d="100"/>
        </p:scale>
        <p:origin x="7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181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FFE5C-F805-4B24-88E8-67292A652401}" type="datetimeFigureOut">
              <a:rPr lang="LID4096" smtClean="0"/>
              <a:t>07/19/2020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A0D1D-9762-47CC-9234-9B7D43591E2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32590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A0D1D-9762-47CC-9234-9B7D43591E2B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25826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A28B2-E5EA-47E2-9001-D0A82955E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9FF6DE-62F3-48B6-A92A-CC2F7AB2E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24F3D9-93D9-417E-B487-2E46786CC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6373-7386-472C-A5C2-AEF757A8D15E}" type="datetimeFigureOut">
              <a:rPr lang="LID4096" smtClean="0"/>
              <a:t>07/19/2020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F3579D-D8E2-426B-98E1-60443DB23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4DF808-2A7F-454C-BE68-38AF7B703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A7A4-2598-4BBD-9112-8FC2010EBA1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949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C54B9-EA9D-4250-BB9A-21A5297AE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A042E6-C99F-4847-A21C-CC89FF6124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B652C4-5EBD-40BF-BF3D-D8B5B118D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6373-7386-472C-A5C2-AEF757A8D15E}" type="datetimeFigureOut">
              <a:rPr lang="LID4096" smtClean="0"/>
              <a:t>07/19/2020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D1C69F-33FC-47FB-8948-5B70760E7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4EEEFB-F3C7-4E82-80C0-BB9F40BD3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A7A4-2598-4BBD-9112-8FC2010EBA1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2694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E7FCA34-1BFF-4EDD-8E8F-5C095BD301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48C32F-F285-4F67-9F56-1C370BBF78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C5138A-1AD1-4234-863A-383C72DCD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6373-7386-472C-A5C2-AEF757A8D15E}" type="datetimeFigureOut">
              <a:rPr lang="LID4096" smtClean="0"/>
              <a:t>07/19/2020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49C6ED-A88F-4344-ADC2-841C82EF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A997DF-54BD-4132-8CE9-3DBF9B1ED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A7A4-2598-4BBD-9112-8FC2010EBA1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55773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D3CBFD-6CC6-4C1E-B129-C4C392E1E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77BBFD-2EAB-46DC-83CC-8D0648646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632D1D-C567-47C2-A033-118AB1D46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6373-7386-472C-A5C2-AEF757A8D15E}" type="datetimeFigureOut">
              <a:rPr lang="LID4096" smtClean="0"/>
              <a:t>07/19/2020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690605-FE4C-4BF3-AC7C-3135033A6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43B30-561F-4135-BDC3-610EA3A7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A7A4-2598-4BBD-9112-8FC2010EBA1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46541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B17657-7406-460F-B6DC-137E4038B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B46D9D-B5DF-4759-9C0B-58B942F1C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329924-90BD-4C2C-AFF5-4EDCD0BB6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6373-7386-472C-A5C2-AEF757A8D15E}" type="datetimeFigureOut">
              <a:rPr lang="LID4096" smtClean="0"/>
              <a:t>07/19/2020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0FF1C3-DC13-45C2-87DC-1BE069A14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017429-587E-4B40-8C57-B786D5119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A7A4-2598-4BBD-9112-8FC2010EBA1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9713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CAD35-2DB1-44B5-A000-EA7D3B490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84A26C-5C58-46D2-9BC2-99EDEA827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828FB3-40BC-45D7-9C73-440B1AF57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D76406-6729-4993-A46C-1433943F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6373-7386-472C-A5C2-AEF757A8D15E}" type="datetimeFigureOut">
              <a:rPr lang="LID4096" smtClean="0"/>
              <a:t>07/19/2020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5AB328-1AD2-48C3-8639-3CFA872E6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4B4563-0EF9-4438-8CF8-191E071C9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A7A4-2598-4BBD-9112-8FC2010EBA1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76463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07878-32D0-4620-9CCC-30330600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85C530-003B-4264-AAF7-F2014E926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DD71BD-3502-4A0E-AFA1-2DC373D9FF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02CDEC-AAB6-4F33-91BC-457233001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4370BA0-2637-4CDF-A490-20C4B7617A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A16BAA6-D641-41A5-B844-CD2A9676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6373-7386-472C-A5C2-AEF757A8D15E}" type="datetimeFigureOut">
              <a:rPr lang="LID4096" smtClean="0"/>
              <a:t>07/19/2020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BAE462-AC7D-4CD5-A56A-E330FA54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179CFB-1AB5-4F70-BF20-5280C2981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A7A4-2598-4BBD-9112-8FC2010EBA1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22091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60DA65-FC41-4973-8A4D-0A551A540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6007026-DC72-4290-B60F-B764EB466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6373-7386-472C-A5C2-AEF757A8D15E}" type="datetimeFigureOut">
              <a:rPr lang="LID4096" smtClean="0"/>
              <a:t>07/19/2020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B638FFC-5C5C-46C8-8EEA-C09068273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C409D55-53CD-4203-8033-D177B9667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A7A4-2598-4BBD-9112-8FC2010EBA1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9240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EF6D24E-28A8-4F1E-9972-0BF9C740F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6373-7386-472C-A5C2-AEF757A8D15E}" type="datetimeFigureOut">
              <a:rPr lang="LID4096" smtClean="0"/>
              <a:t>07/19/2020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EF1F33-95E7-4915-B614-7EB9D8F34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4B4D746-41D1-4C2F-A6EC-4DFAA8CE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A7A4-2598-4BBD-9112-8FC2010EBA1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36614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962FE-DEC1-432C-95B7-454D4CE11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8DD0A6-F5DD-4041-8D72-DE925A2D7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FD8A17-403A-4CCA-96A5-C544E0D618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5F8337-D4F4-4DE9-A540-CA69122D2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6373-7386-472C-A5C2-AEF757A8D15E}" type="datetimeFigureOut">
              <a:rPr lang="LID4096" smtClean="0"/>
              <a:t>07/19/2020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C7A939-AD60-4950-81C3-57F79BFBC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9B9B16-88B1-4485-83D4-0E930F30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A7A4-2598-4BBD-9112-8FC2010EBA1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55361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86435-3275-4F30-AAFB-CBDBF792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32477F-7140-44DB-8853-04DBB9F40A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7B9B66-A9E0-4121-A4C8-9C051345E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A1DB43-CA78-47DD-ABC1-105B2102D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6373-7386-472C-A5C2-AEF757A8D15E}" type="datetimeFigureOut">
              <a:rPr lang="LID4096" smtClean="0"/>
              <a:t>07/19/2020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D2DBD1-EED6-4651-A568-8071B45C3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A2D4E8-42BA-4F7B-A191-5569A6FF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A7A4-2598-4BBD-9112-8FC2010EBA1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2288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94073-20BC-4BE8-804D-EAB76F4A3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0C56B2-0902-4297-8530-CCCD60298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08CB63-F979-434C-8B6A-5B150FBDC6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46373-7386-472C-A5C2-AEF757A8D15E}" type="datetimeFigureOut">
              <a:rPr lang="LID4096" smtClean="0"/>
              <a:t>07/19/2020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692FF0-82D8-468F-853E-4EDCD0F8E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FA32C2-8955-4CDB-94E5-5F73E1D77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5A7A4-2598-4BBD-9112-8FC2010EBA1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218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Areyfilmproduction@gmail.com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mailto:korablyov.d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3;p25">
            <a:extLst>
              <a:ext uri="{FF2B5EF4-FFF2-40B4-BE49-F238E27FC236}">
                <a16:creationId xmlns:a16="http://schemas.microsoft.com/office/drawing/2014/main" id="{8ECF628B-248D-40A9-B615-7EAD8C05EC17}"/>
              </a:ext>
            </a:extLst>
          </p:cNvPr>
          <p:cNvSpPr txBox="1"/>
          <p:nvPr/>
        </p:nvSpPr>
        <p:spPr>
          <a:xfrm>
            <a:off x="809194" y="6374972"/>
            <a:ext cx="728871" cy="437377"/>
          </a:xfrm>
          <a:prstGeom prst="rect">
            <a:avLst/>
          </a:prstGeom>
          <a:noFill/>
          <a:ln>
            <a:noFill/>
          </a:ln>
          <a:effectLst>
            <a:reflection stA="69000" endPos="65000" dist="50800" dir="5400000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200"/>
              <a:buFont typeface="Calibri"/>
              <a:buNone/>
            </a:pPr>
            <a:r>
              <a:rPr lang="ru" sz="2000" b="1" i="0" u="none" strike="noStrike" cap="none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2000" b="1" i="0" u="none" strike="noStrike" cap="none" dirty="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C6FE9E-3A2E-44AA-BE98-F6988A50FCC3}"/>
              </a:ext>
            </a:extLst>
          </p:cNvPr>
          <p:cNvSpPr txBox="1"/>
          <p:nvPr/>
        </p:nvSpPr>
        <p:spPr>
          <a:xfrm>
            <a:off x="9237226" y="5921399"/>
            <a:ext cx="2523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3300"/>
                </a:solidFill>
                <a:latin typeface="Segoe Print" panose="02000600000000000000" pitchFamily="2" charset="0"/>
              </a:rPr>
              <a:t>Arey Film Production</a:t>
            </a:r>
            <a:endParaRPr lang="LID4096" sz="1400" b="1" dirty="0">
              <a:solidFill>
                <a:srgbClr val="FF330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Google Shape;132;p25" descr="D:\Коворкинг\Презентация\2000px-license_icon-copyright-88x31-svg.png">
            <a:extLst>
              <a:ext uri="{FF2B5EF4-FFF2-40B4-BE49-F238E27FC236}">
                <a16:creationId xmlns:a16="http://schemas.microsoft.com/office/drawing/2014/main" id="{95DDCDAC-4519-4D33-9C61-5E663A7BBC8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78251" y="6522154"/>
            <a:ext cx="728870" cy="2385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179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E640A8D-4F76-4528-8155-A1000214D77C}"/>
              </a:ext>
            </a:extLst>
          </p:cNvPr>
          <p:cNvSpPr/>
          <p:nvPr/>
        </p:nvSpPr>
        <p:spPr>
          <a:xfrm>
            <a:off x="0" y="0"/>
            <a:ext cx="419725" cy="6858000"/>
          </a:xfrm>
          <a:prstGeom prst="rect">
            <a:avLst/>
          </a:prstGeom>
          <a:solidFill>
            <a:srgbClr val="2C8C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0636F3-30F1-4D09-A996-B6375579D59C}"/>
              </a:ext>
            </a:extLst>
          </p:cNvPr>
          <p:cNvSpPr txBox="1"/>
          <p:nvPr/>
        </p:nvSpPr>
        <p:spPr>
          <a:xfrm>
            <a:off x="5441013" y="106880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Segoe Print" panose="02000600000000000000" pitchFamily="2" charset="0"/>
              </a:rPr>
              <a:t>Локации</a:t>
            </a:r>
            <a:endParaRPr lang="LID4096" sz="2000" b="1" dirty="0">
              <a:latin typeface="Segoe Print" panose="020006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96D771-C895-413C-AF54-9A02F679C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81" y="284813"/>
            <a:ext cx="2203761" cy="3339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D74DFE-7037-42A3-8219-1D64ED9F9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22" y="684923"/>
            <a:ext cx="4437991" cy="2937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A8B1F62-61CC-4742-94AA-3C50AE2769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90" y="284813"/>
            <a:ext cx="4271725" cy="2831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C3F588A-28E1-41C9-97E0-14820C2BC1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34" y="3898311"/>
            <a:ext cx="4200656" cy="2806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000000-EBC0-4F59-A1B9-27866A5D9A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354" y="3390988"/>
            <a:ext cx="2203761" cy="333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8948AA-A064-4B47-9DBF-4AB9A6F6E7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066" y="3872656"/>
            <a:ext cx="4155742" cy="2831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8768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0878BE7-DEBF-486E-991D-6CA4B2CFF1BE}"/>
              </a:ext>
            </a:extLst>
          </p:cNvPr>
          <p:cNvSpPr/>
          <p:nvPr/>
        </p:nvSpPr>
        <p:spPr>
          <a:xfrm>
            <a:off x="732183" y="812899"/>
            <a:ext cx="1023828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/>
            <a:r>
              <a:rPr lang="ru-RU" sz="2000" b="1" dirty="0">
                <a:solidFill>
                  <a:srgbClr val="17365D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Реализация проекта:</a:t>
            </a:r>
          </a:p>
          <a:p>
            <a:pPr marL="457200" lvl="0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30200">
              <a:buClr>
                <a:srgbClr val="17365D"/>
              </a:buClr>
              <a:buSzPts val="1600"/>
              <a:buFontTx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Съемка пилотных серий (2-е серии)</a:t>
            </a:r>
          </a:p>
          <a:p>
            <a:pPr marL="457200" lvl="0" indent="-330200">
              <a:buClr>
                <a:srgbClr val="17365D"/>
              </a:buClr>
              <a:buSzPts val="1600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Реализация оставшихся 8-10 серий с учетом Рекламной Кампании</a:t>
            </a:r>
          </a:p>
          <a:p>
            <a:pPr marL="457200" lvl="0" indent="-330200">
              <a:buClr>
                <a:srgbClr val="17365D"/>
              </a:buClr>
              <a:buSzPts val="1600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Промо кампания 1 сезона сериала.</a:t>
            </a:r>
          </a:p>
          <a:p>
            <a:pPr marL="457200" lvl="0" indent="-330200">
              <a:buClr>
                <a:srgbClr val="17365D"/>
              </a:buClr>
              <a:buSzPts val="1600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Релиз 8-12 серий в интернете (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Ютуб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 вирусным способом с определенной периодичностью.</a:t>
            </a:r>
          </a:p>
          <a:p>
            <a:pPr marL="457200" lvl="0" indent="-330200">
              <a:buClr>
                <a:srgbClr val="17365D"/>
              </a:buClr>
              <a:buSzPts val="1600"/>
              <a:buAutoNum type="arabicPeriod"/>
            </a:pPr>
            <a:endParaRPr lang="ru-RU" dirty="0">
              <a:solidFill>
                <a:srgbClr val="1736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oogle Shape;132;p25" descr="D:\Коворкинг\Презентация\2000px-license_icon-copyright-88x31-svg.png">
            <a:extLst>
              <a:ext uri="{FF2B5EF4-FFF2-40B4-BE49-F238E27FC236}">
                <a16:creationId xmlns:a16="http://schemas.microsoft.com/office/drawing/2014/main" id="{6783C577-34CA-4AB7-99EA-8DD9C5F30D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78251" y="6522154"/>
            <a:ext cx="728870" cy="2385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3;p25">
            <a:extLst>
              <a:ext uri="{FF2B5EF4-FFF2-40B4-BE49-F238E27FC236}">
                <a16:creationId xmlns:a16="http://schemas.microsoft.com/office/drawing/2014/main" id="{59713030-B365-4E1E-8B07-1F3C5DAC1863}"/>
              </a:ext>
            </a:extLst>
          </p:cNvPr>
          <p:cNvSpPr txBox="1"/>
          <p:nvPr/>
        </p:nvSpPr>
        <p:spPr>
          <a:xfrm>
            <a:off x="732183" y="6445421"/>
            <a:ext cx="728871" cy="437377"/>
          </a:xfrm>
          <a:prstGeom prst="rect">
            <a:avLst/>
          </a:prstGeom>
          <a:noFill/>
          <a:ln>
            <a:noFill/>
          </a:ln>
          <a:effectLst>
            <a:reflection stA="69000" endPos="65000" dist="50800" dir="5400000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200"/>
              <a:buFont typeface="Calibri"/>
              <a:buNone/>
            </a:pPr>
            <a:r>
              <a:rPr lang="ru" sz="2000" b="1" i="0" u="none" strike="noStrike" cap="none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2000" b="1" i="0" u="none" strike="noStrike" cap="none" dirty="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803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0DED43B-FE6A-4D4B-9B0B-ACBD8A6DF704}"/>
              </a:ext>
            </a:extLst>
          </p:cNvPr>
          <p:cNvSpPr/>
          <p:nvPr/>
        </p:nvSpPr>
        <p:spPr>
          <a:xfrm>
            <a:off x="710186" y="603594"/>
            <a:ext cx="1056806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17365D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Итог</a:t>
            </a:r>
          </a:p>
          <a:p>
            <a:pPr lvl="0"/>
            <a:endParaRPr lang="ru-RU" sz="2800" b="1" dirty="0">
              <a:solidFill>
                <a:srgbClr val="1736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dirty="0">
              <a:solidFill>
                <a:srgbClr val="1736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04800">
              <a:buClr>
                <a:srgbClr val="17365D"/>
              </a:buClr>
              <a:buSzPts val="1200"/>
              <a:buChar char="●"/>
            </a:pPr>
            <a:endParaRPr lang="ru-RU" b="1" dirty="0">
              <a:solidFill>
                <a:srgbClr val="1736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000"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Стоимость производства одной серии с учетом всех этапов составляет 8 000 у.е.  </a:t>
            </a:r>
          </a:p>
        </p:txBody>
      </p:sp>
      <p:pic>
        <p:nvPicPr>
          <p:cNvPr id="7" name="Google Shape;132;p25" descr="D:\Коворкинг\Презентация\2000px-license_icon-copyright-88x31-svg.png">
            <a:extLst>
              <a:ext uri="{FF2B5EF4-FFF2-40B4-BE49-F238E27FC236}">
                <a16:creationId xmlns:a16="http://schemas.microsoft.com/office/drawing/2014/main" id="{39C286FF-68BA-4049-8689-DE989F49B2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78251" y="6522154"/>
            <a:ext cx="728870" cy="2385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3;p25">
            <a:extLst>
              <a:ext uri="{FF2B5EF4-FFF2-40B4-BE49-F238E27FC236}">
                <a16:creationId xmlns:a16="http://schemas.microsoft.com/office/drawing/2014/main" id="{B36D7B07-201C-4E02-8CB1-45819A65D3B6}"/>
              </a:ext>
            </a:extLst>
          </p:cNvPr>
          <p:cNvSpPr txBox="1"/>
          <p:nvPr/>
        </p:nvSpPr>
        <p:spPr>
          <a:xfrm>
            <a:off x="732183" y="6445421"/>
            <a:ext cx="728871" cy="437377"/>
          </a:xfrm>
          <a:prstGeom prst="rect">
            <a:avLst/>
          </a:prstGeom>
          <a:noFill/>
          <a:ln>
            <a:noFill/>
          </a:ln>
          <a:effectLst>
            <a:reflection stA="69000" endPos="65000" dist="50800" dir="5400000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200"/>
              <a:buFont typeface="Calibri"/>
              <a:buNone/>
            </a:pPr>
            <a:r>
              <a:rPr lang="ru" sz="2000" b="1" i="0" u="none" strike="noStrike" cap="none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2000" b="1" i="0" u="none" strike="noStrike" cap="none" dirty="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3777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2C2D178-6810-43CF-B8FA-F670BE1CE16B}"/>
              </a:ext>
            </a:extLst>
          </p:cNvPr>
          <p:cNvSpPr/>
          <p:nvPr/>
        </p:nvSpPr>
        <p:spPr>
          <a:xfrm>
            <a:off x="732182" y="287284"/>
            <a:ext cx="82469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17365D"/>
              </a:buClr>
              <a:buSzPts val="3200"/>
            </a:pPr>
            <a:r>
              <a:rPr lang="ru-RU" sz="3600" b="1" dirty="0">
                <a:solidFill>
                  <a:srgbClr val="17365D"/>
                </a:solidFill>
              </a:rPr>
              <a:t>Контакты:</a:t>
            </a:r>
          </a:p>
          <a:p>
            <a:pPr lvl="0">
              <a:buClr>
                <a:srgbClr val="17365D"/>
              </a:buClr>
              <a:buSzPts val="3200"/>
            </a:pPr>
            <a:endParaRPr lang="ru-RU" sz="3600" b="1" dirty="0">
              <a:solidFill>
                <a:srgbClr val="17365D"/>
              </a:solidFill>
            </a:endParaRPr>
          </a:p>
          <a:p>
            <a:pPr marL="719999" lvl="0">
              <a:buClr>
                <a:srgbClr val="17365D"/>
              </a:buClr>
              <a:buSzPts val="3200"/>
            </a:pPr>
            <a:br>
              <a:rPr lang="ru-RU" sz="3600" b="1" dirty="0">
                <a:solidFill>
                  <a:srgbClr val="17365D"/>
                </a:solidFill>
              </a:rPr>
            </a:br>
            <a:r>
              <a:rPr lang="ru-RU" dirty="0">
                <a:solidFill>
                  <a:srgbClr val="17365D"/>
                </a:solidFill>
              </a:rPr>
              <a:t>Виталий Матвиенко, продюсер:</a:t>
            </a:r>
          </a:p>
          <a:p>
            <a:pPr marL="719999" lvl="0">
              <a:buClr>
                <a:srgbClr val="17365D"/>
              </a:buClr>
              <a:buSzPts val="3200"/>
            </a:pPr>
            <a:r>
              <a:rPr lang="ru-RU" dirty="0">
                <a:solidFill>
                  <a:srgbClr val="17365D"/>
                </a:solidFill>
              </a:rPr>
              <a:t>+38 093 521 09 20, </a:t>
            </a:r>
            <a:r>
              <a:rPr lang="en-US" dirty="0">
                <a:solidFill>
                  <a:schemeClr val="tx2"/>
                </a:solidFill>
                <a:hlinkClick r:id="rId3"/>
              </a:rPr>
              <a:t>Areyfilmproduction@gmail.com</a:t>
            </a:r>
            <a:endParaRPr lang="ru-RU" dirty="0">
              <a:solidFill>
                <a:schemeClr val="tx2"/>
              </a:solidFill>
            </a:endParaRPr>
          </a:p>
          <a:p>
            <a:pPr marL="719999" lvl="0">
              <a:buClr>
                <a:srgbClr val="17365D"/>
              </a:buClr>
              <a:buSzPts val="3200"/>
            </a:pPr>
            <a:endParaRPr lang="ru-RU" dirty="0">
              <a:solidFill>
                <a:schemeClr val="tx2"/>
              </a:solidFill>
            </a:endParaRPr>
          </a:p>
          <a:p>
            <a:pPr marL="719999" lvl="0">
              <a:buClr>
                <a:schemeClr val="dk1"/>
              </a:buClr>
              <a:buSzPts val="1100"/>
            </a:pPr>
            <a:r>
              <a:rPr lang="ru-RU" dirty="0">
                <a:solidFill>
                  <a:srgbClr val="17365D"/>
                </a:solidFill>
              </a:rPr>
              <a:t>Денис Кораблев, режиссер:</a:t>
            </a:r>
          </a:p>
          <a:p>
            <a:pPr marL="719999" lvl="0">
              <a:buClr>
                <a:schemeClr val="dk1"/>
              </a:buClr>
              <a:buSzPts val="1100"/>
            </a:pPr>
            <a:r>
              <a:rPr lang="ru-RU" dirty="0">
                <a:solidFill>
                  <a:srgbClr val="17365D"/>
                </a:solidFill>
              </a:rPr>
              <a:t>+380 73 473 62 87, </a:t>
            </a:r>
            <a:r>
              <a:rPr lang="ru-RU" dirty="0">
                <a:solidFill>
                  <a:srgbClr val="17365D"/>
                </a:solidFill>
                <a:hlinkClick r:id="rId4"/>
              </a:rPr>
              <a:t>korablyov.d@gmail.com</a:t>
            </a:r>
            <a:endParaRPr lang="ru-RU" dirty="0">
              <a:solidFill>
                <a:srgbClr val="17365D"/>
              </a:solidFill>
            </a:endParaRPr>
          </a:p>
          <a:p>
            <a:pPr marL="719999" lvl="0">
              <a:buClr>
                <a:schemeClr val="dk1"/>
              </a:buClr>
              <a:buSzPts val="1100"/>
            </a:pPr>
            <a:endParaRPr lang="ru-RU" dirty="0">
              <a:solidFill>
                <a:srgbClr val="17365D"/>
              </a:solidFill>
            </a:endParaRPr>
          </a:p>
        </p:txBody>
      </p:sp>
      <p:pic>
        <p:nvPicPr>
          <p:cNvPr id="8" name="Google Shape;132;p25" descr="D:\Коворкинг\Презентация\2000px-license_icon-copyright-88x31-svg.png">
            <a:extLst>
              <a:ext uri="{FF2B5EF4-FFF2-40B4-BE49-F238E27FC236}">
                <a16:creationId xmlns:a16="http://schemas.microsoft.com/office/drawing/2014/main" id="{985366D1-538B-4602-BD38-74608F5F0BC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78251" y="6522154"/>
            <a:ext cx="728870" cy="2385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33;p25">
            <a:extLst>
              <a:ext uri="{FF2B5EF4-FFF2-40B4-BE49-F238E27FC236}">
                <a16:creationId xmlns:a16="http://schemas.microsoft.com/office/drawing/2014/main" id="{58684378-516D-4A6F-84C6-3ED6CC5C6610}"/>
              </a:ext>
            </a:extLst>
          </p:cNvPr>
          <p:cNvSpPr txBox="1"/>
          <p:nvPr/>
        </p:nvSpPr>
        <p:spPr>
          <a:xfrm>
            <a:off x="732183" y="6445421"/>
            <a:ext cx="728871" cy="437377"/>
          </a:xfrm>
          <a:prstGeom prst="rect">
            <a:avLst/>
          </a:prstGeom>
          <a:noFill/>
          <a:ln>
            <a:noFill/>
          </a:ln>
          <a:effectLst>
            <a:reflection stA="69000" endPos="65000" dist="50800" dir="5400000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200"/>
              <a:buFont typeface="Calibri"/>
              <a:buNone/>
            </a:pPr>
            <a:r>
              <a:rPr lang="ru" sz="2000" b="1" i="0" u="none" strike="noStrike" cap="none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2000" b="1" i="0" u="none" strike="noStrike" cap="none" dirty="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3181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00BD360-85F4-4838-A8F2-FBCB5A3B3471}"/>
              </a:ext>
            </a:extLst>
          </p:cNvPr>
          <p:cNvSpPr txBox="1"/>
          <p:nvPr/>
        </p:nvSpPr>
        <p:spPr>
          <a:xfrm>
            <a:off x="3790122" y="1690688"/>
            <a:ext cx="1232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ID4096" dirty="0"/>
          </a:p>
        </p:txBody>
      </p:sp>
      <p:sp>
        <p:nvSpPr>
          <p:cNvPr id="13" name="Google Shape;133;p25">
            <a:extLst>
              <a:ext uri="{FF2B5EF4-FFF2-40B4-BE49-F238E27FC236}">
                <a16:creationId xmlns:a16="http://schemas.microsoft.com/office/drawing/2014/main" id="{9DEB7A5B-9C9B-41C9-8CBD-25124D477966}"/>
              </a:ext>
            </a:extLst>
          </p:cNvPr>
          <p:cNvSpPr txBox="1"/>
          <p:nvPr/>
        </p:nvSpPr>
        <p:spPr>
          <a:xfrm>
            <a:off x="732183" y="6445421"/>
            <a:ext cx="728871" cy="437377"/>
          </a:xfrm>
          <a:prstGeom prst="rect">
            <a:avLst/>
          </a:prstGeom>
          <a:noFill/>
          <a:ln>
            <a:noFill/>
          </a:ln>
          <a:effectLst>
            <a:reflection stA="69000" endPos="65000" dist="50800" dir="5400000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200"/>
              <a:buFont typeface="Calibri"/>
              <a:buNone/>
            </a:pPr>
            <a:r>
              <a:rPr lang="ru" sz="2000" b="1" i="0" u="none" strike="noStrike" cap="none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2000" b="1" i="0" u="none" strike="noStrike" cap="none" dirty="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BA2FC10-676E-4430-A9D1-ED4F388FC1B4}"/>
              </a:ext>
            </a:extLst>
          </p:cNvPr>
          <p:cNvSpPr/>
          <p:nvPr/>
        </p:nvSpPr>
        <p:spPr>
          <a:xfrm>
            <a:off x="732183" y="598081"/>
            <a:ext cx="1108875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17365D"/>
              </a:buClr>
              <a:buSzPts val="2000"/>
            </a:pPr>
            <a:r>
              <a:rPr lang="ru-RU" sz="1900" b="1" dirty="0">
                <a:latin typeface="Segoe Print" panose="02000600000000000000" pitchFamily="2" charset="0"/>
                <a:cs typeface="Arial" panose="020B0604020202020204" pitchFamily="34" charset="0"/>
              </a:rPr>
              <a:t>Авторы: </a:t>
            </a:r>
            <a:r>
              <a:rPr lang="ru-RU" sz="1900" dirty="0">
                <a:latin typeface="Segoe Print" panose="02000600000000000000" pitchFamily="2" charset="0"/>
                <a:cs typeface="Arial" panose="020B0604020202020204" pitchFamily="34" charset="0"/>
              </a:rPr>
              <a:t>Денис Кораблев, Игорь </a:t>
            </a:r>
            <a:r>
              <a:rPr lang="ru-RU" sz="1900" dirty="0" err="1">
                <a:latin typeface="Segoe Print" panose="02000600000000000000" pitchFamily="2" charset="0"/>
                <a:cs typeface="Arial" panose="020B0604020202020204" pitchFamily="34" charset="0"/>
              </a:rPr>
              <a:t>Забудский</a:t>
            </a:r>
            <a:r>
              <a:rPr lang="ru-RU" sz="1900" dirty="0">
                <a:latin typeface="Segoe Print" panose="02000600000000000000" pitchFamily="2" charset="0"/>
                <a:cs typeface="Arial" panose="020B0604020202020204" pitchFamily="34" charset="0"/>
              </a:rPr>
              <a:t>, Людмила Русанова.</a:t>
            </a:r>
            <a:br>
              <a:rPr lang="ru-RU" sz="1900" dirty="0">
                <a:latin typeface="Segoe Print" panose="02000600000000000000" pitchFamily="2" charset="0"/>
                <a:cs typeface="Arial" panose="020B0604020202020204" pitchFamily="34" charset="0"/>
              </a:rPr>
            </a:br>
            <a:r>
              <a:rPr lang="ru-RU" sz="1900" dirty="0">
                <a:latin typeface="Segoe Print" panose="02000600000000000000" pitchFamily="2" charset="0"/>
                <a:cs typeface="Arial" panose="020B0604020202020204" pitchFamily="34" charset="0"/>
              </a:rPr>
              <a:t>Рабочее название: </a:t>
            </a:r>
            <a:r>
              <a:rPr lang="ru-RU" sz="1900" b="1" dirty="0">
                <a:latin typeface="Segoe Print" panose="02000600000000000000" pitchFamily="2" charset="0"/>
                <a:cs typeface="Arial" panose="020B0604020202020204" pitchFamily="34" charset="0"/>
              </a:rPr>
              <a:t>«Коворкинг»</a:t>
            </a:r>
          </a:p>
          <a:p>
            <a:pPr lvl="0" algn="ctr">
              <a:buClr>
                <a:srgbClr val="17365D"/>
              </a:buClr>
              <a:buSzPts val="2000"/>
            </a:pPr>
            <a:endParaRPr lang="ru-RU" sz="1900" b="1" dirty="0">
              <a:latin typeface="Segoe Print" panose="02000600000000000000" pitchFamily="2" charset="0"/>
              <a:cs typeface="Arial" panose="020B0604020202020204" pitchFamily="34" charset="0"/>
            </a:endParaRPr>
          </a:p>
          <a:p>
            <a:pPr lvl="0">
              <a:buClr>
                <a:srgbClr val="17365D"/>
              </a:buClr>
              <a:buSzPts val="2000"/>
            </a:pPr>
            <a:r>
              <a:rPr lang="ru-RU" sz="1900" b="1" dirty="0">
                <a:latin typeface="Segoe Print" panose="02000600000000000000" pitchFamily="2" charset="0"/>
                <a:cs typeface="Arial" panose="020B0604020202020204" pitchFamily="34" charset="0"/>
              </a:rPr>
              <a:t>Жанр</a:t>
            </a:r>
            <a:r>
              <a:rPr lang="ru-RU" sz="1900" dirty="0">
                <a:latin typeface="Segoe Print" panose="02000600000000000000" pitchFamily="2" charset="0"/>
                <a:cs typeface="Arial" panose="020B0604020202020204" pitchFamily="34" charset="0"/>
              </a:rPr>
              <a:t>: </a:t>
            </a:r>
            <a:r>
              <a:rPr lang="ru-RU" sz="1900" dirty="0" err="1">
                <a:latin typeface="Segoe Print" panose="02000600000000000000" pitchFamily="2" charset="0"/>
                <a:cs typeface="Arial" panose="020B0604020202020204" pitchFamily="34" charset="0"/>
              </a:rPr>
              <a:t>Ситком</a:t>
            </a:r>
            <a:endParaRPr lang="ru-RU" sz="1900" dirty="0">
              <a:latin typeface="Segoe Print" panose="02000600000000000000" pitchFamily="2" charset="0"/>
              <a:cs typeface="Arial" panose="020B0604020202020204" pitchFamily="34" charset="0"/>
            </a:endParaRPr>
          </a:p>
          <a:p>
            <a:pPr lvl="0">
              <a:buClr>
                <a:srgbClr val="17365D"/>
              </a:buClr>
              <a:buSzPts val="2000"/>
            </a:pPr>
            <a:endParaRPr lang="ru-RU" sz="1900" dirty="0">
              <a:latin typeface="Segoe Print" panose="02000600000000000000" pitchFamily="2" charset="0"/>
              <a:cs typeface="Arial" panose="020B0604020202020204" pitchFamily="34" charset="0"/>
            </a:endParaRPr>
          </a:p>
          <a:p>
            <a:pPr lvl="0">
              <a:buClr>
                <a:srgbClr val="17365D"/>
              </a:buClr>
              <a:buSzPts val="2000"/>
            </a:pPr>
            <a:r>
              <a:rPr lang="ru-RU" sz="1900" b="1" dirty="0" err="1">
                <a:latin typeface="Segoe Print" panose="02000600000000000000" pitchFamily="2" charset="0"/>
                <a:cs typeface="Arial" panose="020B0604020202020204" pitchFamily="34" charset="0"/>
              </a:rPr>
              <a:t>Логлайн</a:t>
            </a:r>
            <a:r>
              <a:rPr lang="ru-RU" sz="1900" b="1" dirty="0">
                <a:latin typeface="Segoe Print" panose="02000600000000000000" pitchFamily="2" charset="0"/>
                <a:cs typeface="Arial" panose="020B0604020202020204" pitchFamily="34" charset="0"/>
              </a:rPr>
              <a:t>: </a:t>
            </a:r>
            <a:r>
              <a:rPr lang="ru-RU" dirty="0">
                <a:latin typeface="Arial Narrow" panose="020B0606020202030204" pitchFamily="34" charset="0"/>
              </a:rPr>
              <a:t>Молодой инженер-программист ищет инвестора для проекта всей своей жизни – космической капсулы анабиоза. И в совершенно нелепой ситуации он его находит. Но, прежде чем приступить к реализации мечты, инженер-программист должен создать приспособление, приучающее кота ходить в лоток.</a:t>
            </a:r>
            <a:endParaRPr lang="ru-RU" sz="19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132;p25" descr="D:\Коворкинг\Презентация\2000px-license_icon-copyright-88x31-svg.png">
            <a:extLst>
              <a:ext uri="{FF2B5EF4-FFF2-40B4-BE49-F238E27FC236}">
                <a16:creationId xmlns:a16="http://schemas.microsoft.com/office/drawing/2014/main" id="{15C74338-E3F3-4FD1-9C38-9D888A1EEA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78251" y="6522154"/>
            <a:ext cx="728870" cy="2385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9952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5359C59-3042-4262-BD91-EF5601D4CD63}"/>
              </a:ext>
            </a:extLst>
          </p:cNvPr>
          <p:cNvSpPr txBox="1"/>
          <p:nvPr/>
        </p:nvSpPr>
        <p:spPr>
          <a:xfrm>
            <a:off x="882616" y="866955"/>
            <a:ext cx="1112450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latin typeface="Segoe Print" panose="02000600000000000000" pitchFamily="2" charset="0"/>
              </a:rPr>
              <a:t>Синопсис:</a:t>
            </a:r>
          </a:p>
          <a:p>
            <a:endParaRPr lang="ru-RU" sz="1900" b="1" dirty="0">
              <a:latin typeface="Segoe Print" panose="02000600000000000000" pitchFamily="2" charset="0"/>
            </a:endParaRPr>
          </a:p>
          <a:p>
            <a:r>
              <a:rPr lang="ru-RU" dirty="0">
                <a:latin typeface="Arial Narrow" panose="020B0606020202030204" pitchFamily="34" charset="0"/>
              </a:rPr>
              <a:t>История о </a:t>
            </a:r>
            <a:r>
              <a:rPr lang="ru-RU" dirty="0" err="1">
                <a:latin typeface="Arial Narrow" panose="020B0606020202030204" pitchFamily="34" charset="0"/>
              </a:rPr>
              <a:t>работчиках</a:t>
            </a:r>
            <a:r>
              <a:rPr lang="ru-RU" dirty="0">
                <a:latin typeface="Arial Narrow" panose="020B0606020202030204" pitchFamily="34" charset="0"/>
              </a:rPr>
              <a:t> IT-сферы и их жизни. Все события разворачиваются вокруг проекта, который подворачивается героям совершенно случайно. </a:t>
            </a:r>
          </a:p>
          <a:p>
            <a:r>
              <a:rPr lang="ru-RU" dirty="0">
                <a:latin typeface="Arial Narrow" panose="020B0606020202030204" pitchFamily="34" charset="0"/>
              </a:rPr>
              <a:t>Главный герой - Юра продвигает проект капсулы анабиоза для космического </a:t>
            </a:r>
            <a:r>
              <a:rPr lang="ru-RU" dirty="0" err="1">
                <a:latin typeface="Arial Narrow" panose="020B0606020202030204" pitchFamily="34" charset="0"/>
              </a:rPr>
              <a:t>шатла</a:t>
            </a:r>
            <a:r>
              <a:rPr lang="ru-RU" dirty="0">
                <a:latin typeface="Arial Narrow" panose="020B0606020202030204" pitchFamily="34" charset="0"/>
              </a:rPr>
              <a:t>, но инвесторы, к которым он обращается, попросту его отшивают. Друг Юры и сосед по коворкингу - Макс, постоянно прикалывается над Юрой, и в шутку рекомендует обратиться с вопросом инвестирования к бизнесмену Петру Марковичу. В это же время у Петра Марковича возникают семейные проблемы - кот его возлюбленной нагадил на дорогущий ковер, а робот-пылесос размазал всё это «безобразие» по ковру и по всему дому. Это было последней каплей терпения Петра Марковича, но он не может избавиться от животного. Бизнесмен решает профинансировать проект, который усмирит кота и приучит гадить в отведенном для этого месте. Петр Маркович и Юра договариваются о сотрудничестве на условиях «сначала кот, а потом космическая капсула». Макс сначала не верит Юре, что его будет финансировать Петр Маркович и, по приколу, помогает набрать команду неудачников для реализации этого проекта…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D8A79F-266F-4CF0-A6B7-E7E1462E0942}"/>
              </a:ext>
            </a:extLst>
          </p:cNvPr>
          <p:cNvSpPr txBox="1"/>
          <p:nvPr/>
        </p:nvSpPr>
        <p:spPr>
          <a:xfrm>
            <a:off x="860223" y="3929332"/>
            <a:ext cx="629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ID4096" dirty="0"/>
          </a:p>
        </p:txBody>
      </p:sp>
      <p:pic>
        <p:nvPicPr>
          <p:cNvPr id="10" name="Google Shape;132;p25" descr="D:\Коворкинг\Презентация\2000px-license_icon-copyright-88x31-svg.png">
            <a:extLst>
              <a:ext uri="{FF2B5EF4-FFF2-40B4-BE49-F238E27FC236}">
                <a16:creationId xmlns:a16="http://schemas.microsoft.com/office/drawing/2014/main" id="{7025A7D6-02B9-43F5-BEF2-F495B4AFC8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78251" y="6522154"/>
            <a:ext cx="728870" cy="2385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33;p25">
            <a:extLst>
              <a:ext uri="{FF2B5EF4-FFF2-40B4-BE49-F238E27FC236}">
                <a16:creationId xmlns:a16="http://schemas.microsoft.com/office/drawing/2014/main" id="{BDFF5F02-1027-480D-B2ED-969574EE8A29}"/>
              </a:ext>
            </a:extLst>
          </p:cNvPr>
          <p:cNvSpPr txBox="1"/>
          <p:nvPr/>
        </p:nvSpPr>
        <p:spPr>
          <a:xfrm>
            <a:off x="732183" y="6445421"/>
            <a:ext cx="728871" cy="437377"/>
          </a:xfrm>
          <a:prstGeom prst="rect">
            <a:avLst/>
          </a:prstGeom>
          <a:noFill/>
          <a:ln>
            <a:noFill/>
          </a:ln>
          <a:effectLst>
            <a:reflection stA="69000" endPos="65000" dist="50800" dir="5400000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200"/>
              <a:buFont typeface="Calibri"/>
              <a:buNone/>
            </a:pPr>
            <a:r>
              <a:rPr lang="ru" sz="2000" b="1" i="0" u="none" strike="noStrike" cap="none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2000" b="1" i="0" u="none" strike="noStrike" cap="none" dirty="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8233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32;p25" descr="D:\Коворкинг\Презентация\2000px-license_icon-copyright-88x31-svg.png">
            <a:extLst>
              <a:ext uri="{FF2B5EF4-FFF2-40B4-BE49-F238E27FC236}">
                <a16:creationId xmlns:a16="http://schemas.microsoft.com/office/drawing/2014/main" id="{E5EE9047-A47C-4D97-9277-7315EB751D1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78251" y="6522154"/>
            <a:ext cx="728870" cy="2385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E33935D-61CC-4E36-8C13-96606BA22594}"/>
              </a:ext>
            </a:extLst>
          </p:cNvPr>
          <p:cNvSpPr/>
          <p:nvPr/>
        </p:nvSpPr>
        <p:spPr>
          <a:xfrm>
            <a:off x="742121" y="1332132"/>
            <a:ext cx="11265000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17365D"/>
              </a:buClr>
              <a:buSzPts val="1800"/>
            </a:pPr>
            <a:r>
              <a:rPr lang="ru-RU" sz="1900" b="1" dirty="0">
                <a:latin typeface="Segoe Print" panose="02000600000000000000" pitchFamily="2" charset="0"/>
              </a:rPr>
              <a:t>Уникальность </a:t>
            </a:r>
            <a:r>
              <a:rPr lang="ru-RU" sz="1900" b="1" dirty="0" err="1">
                <a:latin typeface="Segoe Print" panose="02000600000000000000" pitchFamily="2" charset="0"/>
              </a:rPr>
              <a:t>ситкома</a:t>
            </a:r>
            <a:r>
              <a:rPr lang="ru-RU" sz="1900" b="1" dirty="0">
                <a:latin typeface="Segoe Print" panose="02000600000000000000" pitchFamily="2" charset="0"/>
              </a:rPr>
              <a:t>:</a:t>
            </a:r>
            <a:br>
              <a:rPr lang="ru-RU" sz="1900" dirty="0">
                <a:latin typeface="Segoe Print" panose="02000600000000000000" pitchFamily="2" charset="0"/>
              </a:rPr>
            </a:br>
            <a:endParaRPr lang="ru-RU" sz="1900" dirty="0">
              <a:latin typeface="Segoe Print" panose="02000600000000000000" pitchFamily="2" charset="0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ru-RU" sz="1900" dirty="0">
                <a:latin typeface="Segoe Print" panose="02000600000000000000" pitchFamily="2" charset="0"/>
              </a:rPr>
              <a:t>1. </a:t>
            </a:r>
            <a:r>
              <a:rPr lang="ru-RU" sz="1900" dirty="0">
                <a:latin typeface="Arial Narrow" panose="020B0606020202030204" pitchFamily="34" charset="0"/>
              </a:rPr>
              <a:t>Данный сериал является первым сериалом про IT-сферу на постсоветском пространстве.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ru-RU" sz="1900" dirty="0">
                <a:latin typeface="Segoe Print" panose="02000600000000000000" pitchFamily="2" charset="0"/>
              </a:rPr>
              <a:t>2</a:t>
            </a:r>
            <a:r>
              <a:rPr lang="ru-RU" sz="1900" dirty="0">
                <a:latin typeface="Arial Narrow" panose="020B0606020202030204" pitchFamily="34" charset="0"/>
              </a:rPr>
              <a:t>. Главный герой - Макс, ведет собственный влог в социальной сети, который является</a:t>
            </a:r>
            <a:r>
              <a:rPr lang="ru-RU" sz="1900" b="1" dirty="0">
                <a:latin typeface="Arial Narrow" panose="020B0606020202030204" pitchFamily="34" charset="0"/>
              </a:rPr>
              <a:t> </a:t>
            </a:r>
            <a:r>
              <a:rPr lang="ru-RU" sz="1900" b="1" u="sng" dirty="0">
                <a:highlight>
                  <a:srgbClr val="00FFFF"/>
                </a:highlight>
                <a:latin typeface="Arial Narrow" panose="020B0606020202030204" pitchFamily="34" charset="0"/>
              </a:rPr>
              <a:t>реальным</a:t>
            </a:r>
            <a:r>
              <a:rPr lang="ru-RU" sz="1900" dirty="0">
                <a:highlight>
                  <a:srgbClr val="00FFFF"/>
                </a:highlight>
                <a:latin typeface="Arial Narrow" panose="020B0606020202030204" pitchFamily="34" charset="0"/>
              </a:rPr>
              <a:t>. </a:t>
            </a:r>
            <a:r>
              <a:rPr lang="ru-RU" sz="1900" dirty="0">
                <a:latin typeface="Arial Narrow" panose="020B0606020202030204" pitchFamily="34" charset="0"/>
              </a:rPr>
              <a:t>Макс освещает различные истории, происходящие в сериале, </a:t>
            </a:r>
            <a:r>
              <a:rPr lang="ru-RU" sz="1900" dirty="0" err="1">
                <a:latin typeface="Arial Narrow" panose="020B0606020202030204" pitchFamily="34" charset="0"/>
              </a:rPr>
              <a:t>околоайтишные</a:t>
            </a:r>
            <a:r>
              <a:rPr lang="ru-RU" sz="1900" dirty="0">
                <a:latin typeface="Arial Narrow" panose="020B0606020202030204" pitchFamily="34" charset="0"/>
              </a:rPr>
              <a:t> темы и прочие жизненные ситуации. Актер делает это от имени героя сериала, одновременно комментируя и общаясь с подписчиками. Т.е. у реальных людей будет возможность пообщаться с героем сериала посредством социальной сети.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ru-RU" sz="1900" dirty="0">
                <a:latin typeface="Segoe Print" panose="02000600000000000000" pitchFamily="2" charset="0"/>
              </a:rPr>
              <a:t>3. </a:t>
            </a:r>
            <a:r>
              <a:rPr lang="ru-RU" sz="1900" dirty="0">
                <a:latin typeface="Arial Narrow" panose="020B0606020202030204" pitchFamily="34" charset="0"/>
              </a:rPr>
              <a:t>Сериал адаптивен к актуальным темам</a:t>
            </a:r>
          </a:p>
          <a:p>
            <a:pPr>
              <a:buClr>
                <a:schemeClr val="dk1"/>
              </a:buClr>
              <a:buSzPts val="1100"/>
            </a:pPr>
            <a:r>
              <a:rPr lang="ru-RU" sz="1900" dirty="0">
                <a:latin typeface="Segoe Print" panose="02000600000000000000" pitchFamily="2" charset="0"/>
              </a:rPr>
              <a:t>4. </a:t>
            </a:r>
            <a:r>
              <a:rPr lang="ru-RU" sz="1900" dirty="0">
                <a:latin typeface="Arial Narrow" panose="020B0606020202030204" pitchFamily="34" charset="0"/>
              </a:rPr>
              <a:t>Планируется привлечение известных блогеров в актерский состав сериала. </a:t>
            </a:r>
            <a:endParaRPr lang="ru-RU" sz="2000" b="1" dirty="0"/>
          </a:p>
          <a:p>
            <a:pPr lvl="0">
              <a:buClr>
                <a:schemeClr val="dk1"/>
              </a:buClr>
              <a:buSzPts val="1100"/>
            </a:pPr>
            <a:endParaRPr lang="ru-RU" sz="1900" dirty="0">
              <a:highlight>
                <a:srgbClr val="00FFFF"/>
              </a:highlight>
              <a:latin typeface="Arial Narrow" panose="020B0606020202030204" pitchFamily="34" charset="0"/>
            </a:endParaRPr>
          </a:p>
          <a:p>
            <a:pPr lvl="0">
              <a:buClr>
                <a:schemeClr val="dk1"/>
              </a:buClr>
              <a:buSzPts val="1100"/>
            </a:pPr>
            <a:endParaRPr lang="ru-RU" sz="1900" dirty="0">
              <a:highlight>
                <a:srgbClr val="FFFF00"/>
              </a:highlight>
              <a:latin typeface="Arial Narrow" panose="020B0606020202030204" pitchFamily="34" charset="0"/>
            </a:endParaRPr>
          </a:p>
        </p:txBody>
      </p:sp>
      <p:sp>
        <p:nvSpPr>
          <p:cNvPr id="8" name="Google Shape;133;p25">
            <a:extLst>
              <a:ext uri="{FF2B5EF4-FFF2-40B4-BE49-F238E27FC236}">
                <a16:creationId xmlns:a16="http://schemas.microsoft.com/office/drawing/2014/main" id="{1CFF00F2-2990-4A4A-96CE-ED101A5F331E}"/>
              </a:ext>
            </a:extLst>
          </p:cNvPr>
          <p:cNvSpPr txBox="1"/>
          <p:nvPr/>
        </p:nvSpPr>
        <p:spPr>
          <a:xfrm>
            <a:off x="732183" y="6445421"/>
            <a:ext cx="728871" cy="437377"/>
          </a:xfrm>
          <a:prstGeom prst="rect">
            <a:avLst/>
          </a:prstGeom>
          <a:noFill/>
          <a:ln>
            <a:noFill/>
          </a:ln>
          <a:effectLst>
            <a:reflection stA="69000" endPos="65000" dist="50800" dir="5400000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200"/>
              <a:buFont typeface="Calibri"/>
              <a:buNone/>
            </a:pPr>
            <a:r>
              <a:rPr lang="ru" sz="2000" b="1" i="0" u="none" strike="noStrike" cap="none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2000" b="1" i="0" u="none" strike="noStrike" cap="none" dirty="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9695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127308-3FB5-40BB-97E1-2FAA73C4812D}"/>
              </a:ext>
            </a:extLst>
          </p:cNvPr>
          <p:cNvSpPr/>
          <p:nvPr/>
        </p:nvSpPr>
        <p:spPr>
          <a:xfrm>
            <a:off x="1714092" y="1119837"/>
            <a:ext cx="870211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" sz="2000" b="1" dirty="0">
                <a:solidFill>
                  <a:srgbClr val="17365D"/>
                </a:solidFill>
                <a:latin typeface="Segoe Print" panose="02000600000000000000" pitchFamily="2" charset="0"/>
              </a:rPr>
              <a:t>Герои</a:t>
            </a:r>
            <a:br>
              <a:rPr lang="ru" b="1" dirty="0">
                <a:solidFill>
                  <a:srgbClr val="17365D"/>
                </a:solidFill>
                <a:latin typeface="Segoe Print" panose="02000600000000000000" pitchFamily="2" charset="0"/>
              </a:rPr>
            </a:br>
            <a:r>
              <a:rPr lang="ru" b="1" dirty="0">
                <a:latin typeface="Segoe Print" panose="02000600000000000000" pitchFamily="2" charset="0"/>
              </a:rPr>
              <a:t>В ситкоме 4 основных героя, которые и являются участниками (заложниками) ситуаций. Юра, Макс, Петр Маркович, Вероника</a:t>
            </a:r>
            <a:r>
              <a:rPr lang="ru" dirty="0"/>
              <a:t>.</a:t>
            </a:r>
            <a:br>
              <a:rPr lang="ru" dirty="0"/>
            </a:br>
            <a:endParaRPr lang="LID4096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3C3BD62F-105F-488E-8D8D-1AE373A89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08" y="2962999"/>
            <a:ext cx="2483197" cy="3149672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1517721-5C2B-40F3-9B58-51050B20C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938" y="2980163"/>
            <a:ext cx="815871" cy="313250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21E0496-5C9D-4603-ABF1-1371D6BEA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376" y="2708332"/>
            <a:ext cx="2429567" cy="35949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D3530B-F315-48B3-A9C5-38A7A4C5F7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602" y="2670299"/>
            <a:ext cx="1708277" cy="344237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A2647A3-5C5E-4871-8257-C56FEAEB115F}"/>
              </a:ext>
            </a:extLst>
          </p:cNvPr>
          <p:cNvSpPr/>
          <p:nvPr/>
        </p:nvSpPr>
        <p:spPr>
          <a:xfrm>
            <a:off x="1" y="0"/>
            <a:ext cx="414000" cy="6858000"/>
          </a:xfrm>
          <a:prstGeom prst="rect">
            <a:avLst/>
          </a:prstGeom>
          <a:solidFill>
            <a:srgbClr val="2C8C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0" name="Google Shape;132;p25" descr="D:\Коворкинг\Презентация\2000px-license_icon-copyright-88x31-svg.png">
            <a:extLst>
              <a:ext uri="{FF2B5EF4-FFF2-40B4-BE49-F238E27FC236}">
                <a16:creationId xmlns:a16="http://schemas.microsoft.com/office/drawing/2014/main" id="{04D2C7B4-00EF-41AE-9424-CA91F6AF1C9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78251" y="6522154"/>
            <a:ext cx="728870" cy="2385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33;p25">
            <a:extLst>
              <a:ext uri="{FF2B5EF4-FFF2-40B4-BE49-F238E27FC236}">
                <a16:creationId xmlns:a16="http://schemas.microsoft.com/office/drawing/2014/main" id="{68CB0EC1-A3D5-490A-9AC2-CEA2C032D201}"/>
              </a:ext>
            </a:extLst>
          </p:cNvPr>
          <p:cNvSpPr txBox="1"/>
          <p:nvPr/>
        </p:nvSpPr>
        <p:spPr>
          <a:xfrm>
            <a:off x="732183" y="6445421"/>
            <a:ext cx="728871" cy="437377"/>
          </a:xfrm>
          <a:prstGeom prst="rect">
            <a:avLst/>
          </a:prstGeom>
          <a:noFill/>
          <a:ln>
            <a:noFill/>
          </a:ln>
          <a:effectLst>
            <a:reflection stA="69000" endPos="65000" dist="50800" dir="5400000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200"/>
              <a:buFont typeface="Calibri"/>
              <a:buNone/>
            </a:pPr>
            <a:r>
              <a:rPr lang="ru" sz="2000" b="1" i="0" u="none" strike="noStrike" cap="none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2000" b="1" i="0" u="none" strike="noStrike" cap="none" dirty="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0209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5D0E11-B5CA-4B45-BA9B-30823B64B2C0}"/>
              </a:ext>
            </a:extLst>
          </p:cNvPr>
          <p:cNvSpPr/>
          <p:nvPr/>
        </p:nvSpPr>
        <p:spPr>
          <a:xfrm>
            <a:off x="697573" y="373492"/>
            <a:ext cx="44290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b="1" dirty="0">
                <a:solidFill>
                  <a:srgbClr val="17365D"/>
                </a:solidFill>
                <a:latin typeface="Segoe Print" panose="02000600000000000000" pitchFamily="2" charset="0"/>
              </a:rPr>
              <a:t>Герои</a:t>
            </a:r>
            <a:br>
              <a:rPr lang="ru" dirty="0">
                <a:solidFill>
                  <a:srgbClr val="17365D"/>
                </a:solidFill>
                <a:latin typeface="Segoe Print" panose="02000600000000000000" pitchFamily="2" charset="0"/>
              </a:rPr>
            </a:br>
            <a:r>
              <a:rPr lang="ru" dirty="0">
                <a:latin typeface="Segoe Print" panose="02000600000000000000" pitchFamily="2" charset="0"/>
              </a:rPr>
              <a:t>- Юра (24 года, руководитель проекта)</a:t>
            </a:r>
            <a:br>
              <a:rPr lang="ru" dirty="0">
                <a:solidFill>
                  <a:srgbClr val="17365D"/>
                </a:solidFill>
                <a:latin typeface="Segoe Print" panose="02000600000000000000" pitchFamily="2" charset="0"/>
              </a:rPr>
            </a:br>
            <a:endParaRPr lang="LID4096" dirty="0">
              <a:latin typeface="Segoe Print" panose="020006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7CD9A0-3243-47F3-9619-E19A1819E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441" y="1582452"/>
            <a:ext cx="2724686" cy="272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925909-1DD6-49E0-9B00-598627EA1709}"/>
              </a:ext>
            </a:extLst>
          </p:cNvPr>
          <p:cNvSpPr txBox="1"/>
          <p:nvPr/>
        </p:nvSpPr>
        <p:spPr>
          <a:xfrm>
            <a:off x="5175716" y="188826"/>
            <a:ext cx="184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Segoe Print" panose="02000600000000000000" pitchFamily="2" charset="0"/>
              </a:rPr>
              <a:t>ДРИМ КАСТ</a:t>
            </a:r>
            <a:endParaRPr lang="LID4096" b="1" dirty="0">
              <a:latin typeface="Segoe Print" panose="02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71E409-948E-425E-819C-2E2DFF503DE6}"/>
              </a:ext>
            </a:extLst>
          </p:cNvPr>
          <p:cNvSpPr txBox="1"/>
          <p:nvPr/>
        </p:nvSpPr>
        <p:spPr>
          <a:xfrm>
            <a:off x="697573" y="4445657"/>
            <a:ext cx="2997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Маркиян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Мирошниченко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LID4096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oogle Shape;132;p25" descr="D:\Коворкинг\Презентация\2000px-license_icon-copyright-88x31-svg.png">
            <a:extLst>
              <a:ext uri="{FF2B5EF4-FFF2-40B4-BE49-F238E27FC236}">
                <a16:creationId xmlns:a16="http://schemas.microsoft.com/office/drawing/2014/main" id="{DA6A2D30-E645-44B1-AD6C-5253F016A1A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78251" y="6522154"/>
            <a:ext cx="728870" cy="23853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33;p25">
            <a:extLst>
              <a:ext uri="{FF2B5EF4-FFF2-40B4-BE49-F238E27FC236}">
                <a16:creationId xmlns:a16="http://schemas.microsoft.com/office/drawing/2014/main" id="{6CCCA38A-0AA2-43B8-A8C7-8D0748F91BC7}"/>
              </a:ext>
            </a:extLst>
          </p:cNvPr>
          <p:cNvSpPr txBox="1"/>
          <p:nvPr/>
        </p:nvSpPr>
        <p:spPr>
          <a:xfrm>
            <a:off x="732183" y="6445421"/>
            <a:ext cx="728871" cy="437377"/>
          </a:xfrm>
          <a:prstGeom prst="rect">
            <a:avLst/>
          </a:prstGeom>
          <a:noFill/>
          <a:ln>
            <a:noFill/>
          </a:ln>
          <a:effectLst>
            <a:reflection stA="69000" endPos="65000" dist="50800" dir="5400000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200"/>
              <a:buFont typeface="Calibri"/>
              <a:buNone/>
            </a:pPr>
            <a:r>
              <a:rPr lang="ru" sz="2000" b="1" i="0" u="none" strike="noStrike" cap="none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2000" b="1" i="0" u="none" strike="noStrike" cap="none" dirty="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245EBB-5E21-45B2-9683-3CEACF6C9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04" y="1567541"/>
            <a:ext cx="4461947" cy="2754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06697E-F392-4232-B11E-AECA70662972}"/>
              </a:ext>
            </a:extLst>
          </p:cNvPr>
          <p:cNvSpPr txBox="1"/>
          <p:nvPr/>
        </p:nvSpPr>
        <p:spPr>
          <a:xfrm>
            <a:off x="9803997" y="4399490"/>
            <a:ext cx="204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Юрий Громовой</a:t>
            </a:r>
            <a:endParaRPr lang="LID4096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D4D65A2-719A-4FC5-A44C-6131F9899C01}"/>
              </a:ext>
            </a:extLst>
          </p:cNvPr>
          <p:cNvSpPr/>
          <p:nvPr/>
        </p:nvSpPr>
        <p:spPr>
          <a:xfrm>
            <a:off x="0" y="0"/>
            <a:ext cx="419725" cy="6858000"/>
          </a:xfrm>
          <a:prstGeom prst="rect">
            <a:avLst/>
          </a:prstGeom>
          <a:solidFill>
            <a:srgbClr val="2C8C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4B6125-FF60-4404-9F8C-CF5D5292FA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14" y="4330681"/>
            <a:ext cx="3462571" cy="287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6580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31F9034-3C76-4FDF-B491-EADB9920D1A3}"/>
              </a:ext>
            </a:extLst>
          </p:cNvPr>
          <p:cNvSpPr/>
          <p:nvPr/>
        </p:nvSpPr>
        <p:spPr>
          <a:xfrm>
            <a:off x="1096618" y="6011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" b="1" dirty="0">
                <a:solidFill>
                  <a:srgbClr val="17365D"/>
                </a:solidFill>
                <a:latin typeface="Segoe Print" panose="02000600000000000000" pitchFamily="2" charset="0"/>
              </a:rPr>
              <a:t>Герои</a:t>
            </a:r>
            <a:br>
              <a:rPr lang="ru" dirty="0">
                <a:solidFill>
                  <a:srgbClr val="17365D"/>
                </a:solidFill>
                <a:latin typeface="Segoe Print" panose="02000600000000000000" pitchFamily="2" charset="0"/>
              </a:rPr>
            </a:br>
            <a:r>
              <a:rPr lang="ru" dirty="0">
                <a:latin typeface="Segoe Print" panose="02000600000000000000" pitchFamily="2" charset="0"/>
              </a:rPr>
              <a:t>- Макс (25 лет, разработчик)</a:t>
            </a:r>
            <a:endParaRPr lang="LID4096" dirty="0">
              <a:latin typeface="Segoe Print" panose="020006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D8DC60-EF50-494D-8B64-7817116EE46D}"/>
              </a:ext>
            </a:extLst>
          </p:cNvPr>
          <p:cNvSpPr txBox="1"/>
          <p:nvPr/>
        </p:nvSpPr>
        <p:spPr>
          <a:xfrm>
            <a:off x="5047305" y="2321137"/>
            <a:ext cx="2308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Сергей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Волосовец</a:t>
            </a:r>
            <a:endParaRPr lang="LID4096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oogle Shape;132;p25" descr="D:\Коворкинг\Презентация\2000px-license_icon-copyright-88x31-svg.png">
            <a:extLst>
              <a:ext uri="{FF2B5EF4-FFF2-40B4-BE49-F238E27FC236}">
                <a16:creationId xmlns:a16="http://schemas.microsoft.com/office/drawing/2014/main" id="{9B6F63FB-D230-474F-B609-D1DED6A271E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78251" y="6522154"/>
            <a:ext cx="728870" cy="2385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33;p25">
            <a:extLst>
              <a:ext uri="{FF2B5EF4-FFF2-40B4-BE49-F238E27FC236}">
                <a16:creationId xmlns:a16="http://schemas.microsoft.com/office/drawing/2014/main" id="{B55FBF24-4C6A-4B8B-B737-85621AAB0281}"/>
              </a:ext>
            </a:extLst>
          </p:cNvPr>
          <p:cNvSpPr txBox="1"/>
          <p:nvPr/>
        </p:nvSpPr>
        <p:spPr>
          <a:xfrm>
            <a:off x="732183" y="6445421"/>
            <a:ext cx="728871" cy="437377"/>
          </a:xfrm>
          <a:prstGeom prst="rect">
            <a:avLst/>
          </a:prstGeom>
          <a:noFill/>
          <a:ln>
            <a:noFill/>
          </a:ln>
          <a:effectLst>
            <a:reflection stA="69000" endPos="65000" dist="50800" dir="5400000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200"/>
              <a:buFont typeface="Calibri"/>
              <a:buNone/>
            </a:pPr>
            <a:r>
              <a:rPr lang="ru" sz="2000" b="1" i="0" u="none" strike="noStrike" cap="none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2000" b="1" i="0" u="none" strike="noStrike" cap="none" dirty="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0FB7E5-2AC1-4517-8B03-4F4850C3BA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18" y="1703132"/>
            <a:ext cx="3032270" cy="4549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64BE52-765D-4A22-93C8-97D20E77F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25" y="3309860"/>
            <a:ext cx="3901675" cy="2192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29C56A-CCF8-440F-99F7-CD4DB918B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534" y="605353"/>
            <a:ext cx="2533934" cy="3800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F4F250-0D15-4E34-AD5D-AD0A860F5C24}"/>
              </a:ext>
            </a:extLst>
          </p:cNvPr>
          <p:cNvSpPr/>
          <p:nvPr/>
        </p:nvSpPr>
        <p:spPr>
          <a:xfrm>
            <a:off x="5178922" y="246062"/>
            <a:ext cx="1834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Segoe Print" panose="02000600000000000000" pitchFamily="2" charset="0"/>
              </a:rPr>
              <a:t>ДРИМ КАСТ</a:t>
            </a:r>
            <a:endParaRPr lang="LID4096" b="1" dirty="0">
              <a:latin typeface="Segoe Print" panose="020006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C55F7A6-9878-4105-B0EA-331C11761581}"/>
              </a:ext>
            </a:extLst>
          </p:cNvPr>
          <p:cNvSpPr/>
          <p:nvPr/>
        </p:nvSpPr>
        <p:spPr>
          <a:xfrm>
            <a:off x="0" y="0"/>
            <a:ext cx="419725" cy="6858000"/>
          </a:xfrm>
          <a:prstGeom prst="rect">
            <a:avLst/>
          </a:prstGeom>
          <a:solidFill>
            <a:srgbClr val="2C8C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BB85F2-8BA2-4A1B-9E3C-3C64578135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161" y="5210394"/>
            <a:ext cx="2746656" cy="1647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5193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DA446A5-D1E0-49F9-97C6-59A7AAB1D959}"/>
              </a:ext>
            </a:extLst>
          </p:cNvPr>
          <p:cNvSpPr/>
          <p:nvPr/>
        </p:nvSpPr>
        <p:spPr>
          <a:xfrm>
            <a:off x="732183" y="649320"/>
            <a:ext cx="4881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b="1" dirty="0">
                <a:solidFill>
                  <a:srgbClr val="17365D"/>
                </a:solidFill>
                <a:latin typeface="Segoe Print" panose="02000600000000000000" pitchFamily="2" charset="0"/>
              </a:rPr>
              <a:t>Герои</a:t>
            </a:r>
            <a:br>
              <a:rPr lang="ru" dirty="0">
                <a:solidFill>
                  <a:srgbClr val="17365D"/>
                </a:solidFill>
                <a:latin typeface="Segoe Print" panose="02000600000000000000" pitchFamily="2" charset="0"/>
              </a:rPr>
            </a:br>
            <a:r>
              <a:rPr lang="ru" dirty="0">
                <a:latin typeface="Segoe Print" panose="02000600000000000000" pitchFamily="2" charset="0"/>
              </a:rPr>
              <a:t>- Петр Маркович (52 года, инвестор)</a:t>
            </a:r>
            <a:endParaRPr lang="LID4096" dirty="0">
              <a:latin typeface="Segoe Print" panose="02000600000000000000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2FB63E-0033-4755-8264-2FD37CB12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83" y="1545000"/>
            <a:ext cx="2844974" cy="2891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7CB4B7-F9CD-4DFF-8E8E-46F125C4D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12" y="596564"/>
            <a:ext cx="2844974" cy="2864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867033-67C5-4B67-B63E-C631E8032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947" y="3544312"/>
            <a:ext cx="2844974" cy="2891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oogle Shape;132;p25" descr="D:\Коворкинг\Презентация\2000px-license_icon-copyright-88x31-svg.png">
            <a:extLst>
              <a:ext uri="{FF2B5EF4-FFF2-40B4-BE49-F238E27FC236}">
                <a16:creationId xmlns:a16="http://schemas.microsoft.com/office/drawing/2014/main" id="{B06ACD14-7305-44C9-975A-6642E5450CD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78251" y="6522154"/>
            <a:ext cx="728870" cy="23853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33;p25">
            <a:extLst>
              <a:ext uri="{FF2B5EF4-FFF2-40B4-BE49-F238E27FC236}">
                <a16:creationId xmlns:a16="http://schemas.microsoft.com/office/drawing/2014/main" id="{E9BE8EC7-095F-4206-9FAB-6C8A95493AEB}"/>
              </a:ext>
            </a:extLst>
          </p:cNvPr>
          <p:cNvSpPr txBox="1"/>
          <p:nvPr/>
        </p:nvSpPr>
        <p:spPr>
          <a:xfrm>
            <a:off x="732183" y="6445421"/>
            <a:ext cx="728871" cy="437377"/>
          </a:xfrm>
          <a:prstGeom prst="rect">
            <a:avLst/>
          </a:prstGeom>
          <a:noFill/>
          <a:ln>
            <a:noFill/>
          </a:ln>
          <a:effectLst>
            <a:reflection stA="69000" endPos="65000" dist="50800" dir="5400000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200"/>
              <a:buFont typeface="Calibri"/>
              <a:buNone/>
            </a:pPr>
            <a:r>
              <a:rPr lang="ru" sz="2000" b="1" i="0" u="none" strike="noStrike" cap="none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2000" b="1" i="0" u="none" strike="noStrike" cap="none" dirty="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E46172-DA25-4AA1-8280-1C17493A534F}"/>
              </a:ext>
            </a:extLst>
          </p:cNvPr>
          <p:cNvSpPr txBox="1"/>
          <p:nvPr/>
        </p:nvSpPr>
        <p:spPr>
          <a:xfrm>
            <a:off x="5097232" y="2184361"/>
            <a:ext cx="203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Дмитрий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Оскин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LID40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0DFDDFD-449B-48DA-BC3B-59B2538AF5BA}"/>
              </a:ext>
            </a:extLst>
          </p:cNvPr>
          <p:cNvSpPr/>
          <p:nvPr/>
        </p:nvSpPr>
        <p:spPr>
          <a:xfrm>
            <a:off x="5178922" y="288292"/>
            <a:ext cx="1834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Segoe Print" panose="02000600000000000000" pitchFamily="2" charset="0"/>
              </a:rPr>
              <a:t>ДРИМ КАСТ</a:t>
            </a:r>
            <a:endParaRPr lang="LID4096" b="1" dirty="0">
              <a:latin typeface="Segoe Print" panose="02000600000000000000" pitchFamily="2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12B0BE7-B5DB-4751-B20B-7B8EBD41B558}"/>
              </a:ext>
            </a:extLst>
          </p:cNvPr>
          <p:cNvSpPr/>
          <p:nvPr/>
        </p:nvSpPr>
        <p:spPr>
          <a:xfrm>
            <a:off x="0" y="0"/>
            <a:ext cx="419725" cy="6858000"/>
          </a:xfrm>
          <a:prstGeom prst="rect">
            <a:avLst/>
          </a:prstGeom>
          <a:solidFill>
            <a:srgbClr val="2C8C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2F76AB8-C99C-40EA-8B5D-FBD85548C8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531" y="5391761"/>
            <a:ext cx="2735542" cy="1640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5211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8217050-FA4A-4E0F-86DF-71732CC8D1A0}"/>
              </a:ext>
            </a:extLst>
          </p:cNvPr>
          <p:cNvSpPr/>
          <p:nvPr/>
        </p:nvSpPr>
        <p:spPr>
          <a:xfrm>
            <a:off x="956773" y="85485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" b="1" dirty="0">
                <a:solidFill>
                  <a:srgbClr val="17365D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Герои</a:t>
            </a:r>
            <a:br>
              <a:rPr lang="ru" dirty="0">
                <a:solidFill>
                  <a:srgbClr val="17365D"/>
                </a:solidFill>
                <a:latin typeface="Segoe Print" panose="02000600000000000000" pitchFamily="2" charset="0"/>
                <a:cs typeface="Arial" panose="020B0604020202020204" pitchFamily="34" charset="0"/>
              </a:rPr>
            </a:br>
            <a:r>
              <a:rPr lang="ru" dirty="0">
                <a:latin typeface="Segoe Print" panose="02000600000000000000" pitchFamily="2" charset="0"/>
                <a:cs typeface="Arial" panose="020B0604020202020204" pitchFamily="34" charset="0"/>
              </a:rPr>
              <a:t>- Вероника (22 года, любовь инвестора)</a:t>
            </a:r>
            <a:endParaRPr lang="LID4096" dirty="0"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13A1A2-CD32-4941-AF73-25BD6616F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73" y="2053349"/>
            <a:ext cx="2973106" cy="3716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821BB8-6D4A-4A45-83A4-6DBC0160F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61" y="3166727"/>
            <a:ext cx="2587455" cy="3235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FC231B-DE30-48B0-9FCB-2E919DE601FF}"/>
              </a:ext>
            </a:extLst>
          </p:cNvPr>
          <p:cNvSpPr txBox="1"/>
          <p:nvPr/>
        </p:nvSpPr>
        <p:spPr>
          <a:xfrm>
            <a:off x="5313908" y="2324672"/>
            <a:ext cx="2133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Фенчак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Любляна</a:t>
            </a:r>
            <a:b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LID4096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oogle Shape;132;p25" descr="D:\Коворкинг\Презентация\2000px-license_icon-copyright-88x31-svg.png">
            <a:extLst>
              <a:ext uri="{FF2B5EF4-FFF2-40B4-BE49-F238E27FC236}">
                <a16:creationId xmlns:a16="http://schemas.microsoft.com/office/drawing/2014/main" id="{1515FFE3-787C-4198-B353-D6B5073F7A0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78251" y="6522154"/>
            <a:ext cx="728870" cy="2385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33;p25">
            <a:extLst>
              <a:ext uri="{FF2B5EF4-FFF2-40B4-BE49-F238E27FC236}">
                <a16:creationId xmlns:a16="http://schemas.microsoft.com/office/drawing/2014/main" id="{D61C48C7-86EE-4B2B-A7E0-B989F0931AD0}"/>
              </a:ext>
            </a:extLst>
          </p:cNvPr>
          <p:cNvSpPr txBox="1"/>
          <p:nvPr/>
        </p:nvSpPr>
        <p:spPr>
          <a:xfrm>
            <a:off x="732183" y="6445421"/>
            <a:ext cx="728871" cy="437377"/>
          </a:xfrm>
          <a:prstGeom prst="rect">
            <a:avLst/>
          </a:prstGeom>
          <a:noFill/>
          <a:ln>
            <a:noFill/>
          </a:ln>
          <a:effectLst>
            <a:reflection stA="69000" endPos="65000" dist="50800" dir="5400000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200"/>
              <a:buFont typeface="Calibri"/>
              <a:buNone/>
            </a:pPr>
            <a:r>
              <a:rPr lang="ru" sz="2000" b="1" i="0" u="none" strike="noStrike" cap="none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2000" b="1" i="0" u="none" strike="noStrike" cap="none" dirty="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858640-1B87-41E5-BBBB-EAF28DFCB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098" y="322673"/>
            <a:ext cx="2800555" cy="4297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DAB4E6A-7947-4CAF-9B8E-A44322CA9C31}"/>
              </a:ext>
            </a:extLst>
          </p:cNvPr>
          <p:cNvSpPr/>
          <p:nvPr/>
        </p:nvSpPr>
        <p:spPr>
          <a:xfrm>
            <a:off x="5178922" y="456164"/>
            <a:ext cx="1834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Segoe Print" panose="02000600000000000000" pitchFamily="2" charset="0"/>
              </a:rPr>
              <a:t>ДРИМ КАСТ</a:t>
            </a:r>
            <a:endParaRPr lang="LID4096" b="1" dirty="0">
              <a:latin typeface="Segoe Print" panose="02000600000000000000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E96F0DE-8BA3-4F94-A425-C2E73C91B944}"/>
              </a:ext>
            </a:extLst>
          </p:cNvPr>
          <p:cNvSpPr/>
          <p:nvPr/>
        </p:nvSpPr>
        <p:spPr>
          <a:xfrm>
            <a:off x="0" y="0"/>
            <a:ext cx="419725" cy="6858000"/>
          </a:xfrm>
          <a:prstGeom prst="rect">
            <a:avLst/>
          </a:prstGeom>
          <a:solidFill>
            <a:srgbClr val="2C8C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EBC547-6D52-49AD-876A-C3CED427A8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77" y="4947339"/>
            <a:ext cx="2587455" cy="2148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56276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C8CAA"/>
        </a:solidFill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4543</TotalTime>
  <Words>553</Words>
  <Application>Microsoft Office PowerPoint</Application>
  <PresentationFormat>Широкоэкранный</PresentationFormat>
  <Paragraphs>62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Arial Narrow</vt:lpstr>
      <vt:lpstr>Calibri</vt:lpstr>
      <vt:lpstr>Calibri Light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Vitaliy Matvienko</dc:creator>
  <cp:lastModifiedBy>Vitaliy Matvienko</cp:lastModifiedBy>
  <cp:revision>128</cp:revision>
  <dcterms:created xsi:type="dcterms:W3CDTF">2020-04-07T16:31:38Z</dcterms:created>
  <dcterms:modified xsi:type="dcterms:W3CDTF">2020-07-19T13:08:49Z</dcterms:modified>
</cp:coreProperties>
</file>